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6"/>
  </p:notesMasterIdLst>
  <p:handoutMasterIdLst>
    <p:handoutMasterId r:id="rId17"/>
  </p:handoutMasterIdLst>
  <p:sldIdLst>
    <p:sldId id="292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4" r:id="rId14"/>
    <p:sldId id="293" r:id="rId15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4C5"/>
    <a:srgbClr val="1B619F"/>
    <a:srgbClr val="BC3361"/>
    <a:srgbClr val="F1B342"/>
    <a:srgbClr val="2C5FA0"/>
    <a:srgbClr val="122442"/>
    <a:srgbClr val="1F4E84"/>
    <a:srgbClr val="7DA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EB4198F-6DF3-4040-B209-03798075D5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5272D4-34ED-4922-9914-5B0100C657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28184C8-592E-46CB-BD32-658D87F48C1B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E910A2-1829-4622-8FA8-F0B487261F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831A10-DB65-4ED1-8833-87F24C815D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280E583-18E4-4633-8A12-AAC213A6CA3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B75FE20-2986-4761-92DE-B4A6F77667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10EDA59-1497-45A4-BCD5-75D41D5D819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D7DE1AA-9F0B-4190-8FD3-B9FE1A276407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D7DFE538-C692-400A-9C32-9EB8043014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AE62CED6-3ECF-4113-A028-F3CA72FF7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28EB02-CA9E-4E66-B6F0-2D7E28EBD8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47F664-EABE-4A63-8488-CBCF30BD5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982CA4D-5749-485E-829D-A6EE2176016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C5063F34-69FC-4CFE-A2F2-BC708AD878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DC9E2B7-EE0C-4EC1-B4AD-553C3014A3A9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9A43336D-B4F3-4A5E-A0AA-DB28F88D98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43DF3CC-B175-4DE3-A0B9-CA9B89C24C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6F7DA5E-9B89-4839-8427-1406E7DDDAD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326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ma 14">
            <a:extLst>
              <a:ext uri="{FF2B5EF4-FFF2-40B4-BE49-F238E27FC236}">
                <a16:creationId xmlns:a16="http://schemas.microsoft.com/office/drawing/2014/main" id="{5263F33F-852E-499B-8664-0310DF180905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A821B2-2532-4B81-9337-688646E38EAD}"/>
              </a:ext>
            </a:extLst>
          </p:cNvPr>
          <p:cNvSpPr/>
          <p:nvPr/>
        </p:nvSpPr>
        <p:spPr>
          <a:xfrm>
            <a:off x="0" y="0"/>
            <a:ext cx="4654550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D6969C7-0C48-4BD7-916C-45FFACE0D2F5}"/>
              </a:ext>
            </a:extLst>
          </p:cNvPr>
          <p:cNvSpPr/>
          <p:nvPr userDrawn="1"/>
        </p:nvSpPr>
        <p:spPr>
          <a:xfrm>
            <a:off x="0" y="1397000"/>
            <a:ext cx="1036638" cy="1328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DB59E69-B15F-4B0F-B42A-A545ACB30C1E}"/>
              </a:ext>
            </a:extLst>
          </p:cNvPr>
          <p:cNvSpPr/>
          <p:nvPr userDrawn="1"/>
        </p:nvSpPr>
        <p:spPr>
          <a:xfrm>
            <a:off x="5459413" y="623888"/>
            <a:ext cx="5713412" cy="125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cxnSp>
        <p:nvCxnSpPr>
          <p:cNvPr id="9" name="Connecteur droit 19">
            <a:extLst>
              <a:ext uri="{FF2B5EF4-FFF2-40B4-BE49-F238E27FC236}">
                <a16:creationId xmlns:a16="http://schemas.microsoft.com/office/drawing/2014/main" id="{2946006B-2F75-40F9-ABAF-EA0FD63F87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06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19">
            <a:extLst>
              <a:ext uri="{FF2B5EF4-FFF2-40B4-BE49-F238E27FC236}">
                <a16:creationId xmlns:a16="http://schemas.microsoft.com/office/drawing/2014/main" id="{BDF418B5-56CF-405A-81EB-9FE3597D1EAD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5"/>
            <a:ext cx="1000125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9">
            <a:extLst>
              <a:ext uri="{FF2B5EF4-FFF2-40B4-BE49-F238E27FC236}">
                <a16:creationId xmlns:a16="http://schemas.microsoft.com/office/drawing/2014/main" id="{2DA022A5-92AD-4365-B53B-DF26CB4D865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6425" y="6446838"/>
            <a:ext cx="406400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E7C203B2-DC0F-466F-850B-34B8B23E164A}"/>
              </a:ext>
            </a:extLst>
          </p:cNvPr>
          <p:cNvSpPr txBox="1">
            <a:spLocks/>
          </p:cNvSpPr>
          <p:nvPr userDrawn="1"/>
        </p:nvSpPr>
        <p:spPr>
          <a:xfrm>
            <a:off x="215900" y="6446838"/>
            <a:ext cx="4846638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900">
                <a:solidFill>
                  <a:srgbClr val="404040"/>
                </a:solidFill>
              </a:rPr>
              <a:t>Direttori del Corso – M. De Luca – M.A. Zappa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/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3" name="Segnaposto data 1">
            <a:extLst>
              <a:ext uri="{FF2B5EF4-FFF2-40B4-BE49-F238E27FC236}">
                <a16:creationId xmlns:a16="http://schemas.microsoft.com/office/drawing/2014/main" id="{86747931-B035-45E3-AB90-7F4564B36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75EB6C-16A3-41AE-B806-49C73E83899E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4F97722A-A39A-46AA-82AD-9FF9DCE569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9DB4C2-6E17-45BF-817F-70048AA325B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750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97276B9B-A13C-4F13-A09B-57D3E32C4E94}"/>
              </a:ext>
            </a:extLst>
          </p:cNvPr>
          <p:cNvSpPr txBox="1">
            <a:spLocks/>
          </p:cNvSpPr>
          <p:nvPr userDrawn="1"/>
        </p:nvSpPr>
        <p:spPr>
          <a:xfrm>
            <a:off x="215900" y="6446838"/>
            <a:ext cx="4846638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900">
                <a:solidFill>
                  <a:srgbClr val="404040"/>
                </a:solidFill>
              </a:rPr>
              <a:t>Direttori del Corso – M. De Luca – M.A. Zappa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E038CFAD-4406-4B84-B974-A75C7E67C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3C13DB-DBD2-40D6-BD53-8E9B0806DA04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8ADAC6C6-865F-40D3-9B40-6C80184108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800BA4-C412-42C4-BC01-BE172AC03D4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9879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41438FDC-9FEC-416C-B9B5-43216DC0427B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5601965-9A14-49F7-98E1-3749DACDCEC8}"/>
              </a:ext>
            </a:extLst>
          </p:cNvPr>
          <p:cNvSpPr/>
          <p:nvPr/>
        </p:nvSpPr>
        <p:spPr>
          <a:xfrm>
            <a:off x="0" y="0"/>
            <a:ext cx="4654550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47E5C99-9C95-47E7-8993-0670F2FAC3D5}"/>
              </a:ext>
            </a:extLst>
          </p:cNvPr>
          <p:cNvSpPr/>
          <p:nvPr userDrawn="1"/>
        </p:nvSpPr>
        <p:spPr>
          <a:xfrm>
            <a:off x="0" y="2003425"/>
            <a:ext cx="1036638" cy="1857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72161B-E085-4F7D-B7F4-877264DC315A}"/>
              </a:ext>
            </a:extLst>
          </p:cNvPr>
          <p:cNvSpPr/>
          <p:nvPr userDrawn="1"/>
        </p:nvSpPr>
        <p:spPr>
          <a:xfrm>
            <a:off x="5459413" y="377825"/>
            <a:ext cx="5713412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34DCC35-358D-41D8-B9EA-33121B08E906}"/>
              </a:ext>
            </a:extLst>
          </p:cNvPr>
          <p:cNvSpPr/>
          <p:nvPr userDrawn="1"/>
        </p:nvSpPr>
        <p:spPr>
          <a:xfrm>
            <a:off x="1077913" y="2003425"/>
            <a:ext cx="3576637" cy="18573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9341DDB-CB93-4D6D-94E1-1D89829AFFCB}"/>
              </a:ext>
            </a:extLst>
          </p:cNvPr>
          <p:cNvSpPr/>
          <p:nvPr userDrawn="1"/>
        </p:nvSpPr>
        <p:spPr>
          <a:xfrm>
            <a:off x="1092200" y="993775"/>
            <a:ext cx="1036638" cy="936625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F0810DCA-3B75-4402-AC91-981F74B7D720}"/>
              </a:ext>
            </a:extLst>
          </p:cNvPr>
          <p:cNvSpPr txBox="1">
            <a:spLocks/>
          </p:cNvSpPr>
          <p:nvPr userDrawn="1"/>
        </p:nvSpPr>
        <p:spPr>
          <a:xfrm>
            <a:off x="215900" y="6446838"/>
            <a:ext cx="4846638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900">
                <a:solidFill>
                  <a:srgbClr val="404040"/>
                </a:solidFill>
              </a:rPr>
              <a:t>Direttori del Corso – M. De Luca – M.A. Zappa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/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1" name="Segnaposto data 1">
            <a:extLst>
              <a:ext uri="{FF2B5EF4-FFF2-40B4-BE49-F238E27FC236}">
                <a16:creationId xmlns:a16="http://schemas.microsoft.com/office/drawing/2014/main" id="{39FC638C-4811-437A-99AD-DEA8082B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7319A5-D950-4151-827D-B7199E55C145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9E6A6971-2970-4458-8514-C590EF988C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A405FC-560F-49C5-B734-AEDF1EC91F4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439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ma 14">
            <a:extLst>
              <a:ext uri="{FF2B5EF4-FFF2-40B4-BE49-F238E27FC236}">
                <a16:creationId xmlns:a16="http://schemas.microsoft.com/office/drawing/2014/main" id="{4EF1719E-3B3A-419F-9159-A17C8E5E7121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Segnaposto piè di pagina 2">
            <a:extLst>
              <a:ext uri="{FF2B5EF4-FFF2-40B4-BE49-F238E27FC236}">
                <a16:creationId xmlns:a16="http://schemas.microsoft.com/office/drawing/2014/main" id="{F8773BA4-DF1B-4C86-B43C-A3A684A97FA1}"/>
              </a:ext>
            </a:extLst>
          </p:cNvPr>
          <p:cNvSpPr txBox="1">
            <a:spLocks/>
          </p:cNvSpPr>
          <p:nvPr userDrawn="1"/>
        </p:nvSpPr>
        <p:spPr>
          <a:xfrm>
            <a:off x="215900" y="6446838"/>
            <a:ext cx="4846638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900">
                <a:solidFill>
                  <a:srgbClr val="404040"/>
                </a:solidFill>
              </a:rPr>
              <a:t>Direttori del Corso – M. De Luca – M.A. Zappa</a:t>
            </a:r>
          </a:p>
        </p:txBody>
      </p:sp>
      <p:sp>
        <p:nvSpPr>
          <p:cNvPr id="18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/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7" name="Segnaposto data 1">
            <a:extLst>
              <a:ext uri="{FF2B5EF4-FFF2-40B4-BE49-F238E27FC236}">
                <a16:creationId xmlns:a16="http://schemas.microsoft.com/office/drawing/2014/main" id="{147B1600-3FD7-45F5-AD77-C0C0F1CDF5C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318D8D6-8863-4016-84AA-4D1003381819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0C764C3-A809-4763-AAA2-60DFB5784C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734225D-5706-4F90-989B-759B5909673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590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ma 14">
            <a:extLst>
              <a:ext uri="{FF2B5EF4-FFF2-40B4-BE49-F238E27FC236}">
                <a16:creationId xmlns:a16="http://schemas.microsoft.com/office/drawing/2014/main" id="{08DCF2C5-3F26-4E50-B989-6B6A9BE6CCD5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8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Segnaposto data 1">
            <a:extLst>
              <a:ext uri="{FF2B5EF4-FFF2-40B4-BE49-F238E27FC236}">
                <a16:creationId xmlns:a16="http://schemas.microsoft.com/office/drawing/2014/main" id="{CE25125E-75E1-4D89-ACD4-108A890B3C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0E4B013-E5FC-49A4-BF1D-780606414852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id="{1824866E-8330-4DD0-AC86-3D2D2F2A84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2E78110B-D0C6-4DFB-9698-5F2D1109C1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BBC90EC-A295-4A7E-B44D-76C449BE9F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062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036C2A32-BB78-4F83-8323-80511834ED21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969815-DBD3-4979-8057-40E4B14A7115}"/>
              </a:ext>
            </a:extLst>
          </p:cNvPr>
          <p:cNvSpPr/>
          <p:nvPr userDrawn="1"/>
        </p:nvSpPr>
        <p:spPr>
          <a:xfrm>
            <a:off x="5578475" y="0"/>
            <a:ext cx="103505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8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1">
            <a:extLst>
              <a:ext uri="{FF2B5EF4-FFF2-40B4-BE49-F238E27FC236}">
                <a16:creationId xmlns:a16="http://schemas.microsoft.com/office/drawing/2014/main" id="{D4534036-EB2F-4004-B15A-5438F3B1ED2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3E055E5-AD45-4C04-970C-6DEB79A9484F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id="{C7525721-11A2-439C-A027-A1B454AEFA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681231C-BFDD-4299-84E5-09C0A003AF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9875ED2-4804-4E72-B23E-BAAD960C188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5704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A2ED450E-8A2B-46AA-8867-73E7E171396B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E19498A-D47D-4E06-82AC-44A98180D580}"/>
              </a:ext>
            </a:extLst>
          </p:cNvPr>
          <p:cNvSpPr/>
          <p:nvPr userDrawn="1"/>
        </p:nvSpPr>
        <p:spPr>
          <a:xfrm>
            <a:off x="4654550" y="508000"/>
            <a:ext cx="7537450" cy="48482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C319782-8846-4BF2-98B8-651070F85EE6}"/>
              </a:ext>
            </a:extLst>
          </p:cNvPr>
          <p:cNvSpPr/>
          <p:nvPr/>
        </p:nvSpPr>
        <p:spPr>
          <a:xfrm>
            <a:off x="0" y="0"/>
            <a:ext cx="4654550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39112-025A-493E-8D47-E266644A015D}"/>
              </a:ext>
            </a:extLst>
          </p:cNvPr>
          <p:cNvSpPr/>
          <p:nvPr userDrawn="1"/>
        </p:nvSpPr>
        <p:spPr>
          <a:xfrm>
            <a:off x="4370388" y="2322513"/>
            <a:ext cx="1347787" cy="1219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/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B5473654-EA7D-4ABB-98FF-4500CAAF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32123C-50E6-439D-9E83-9D5BCBAEDF0F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F5780015-7051-40CA-940C-6405F0AB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E72B8232-3427-466F-BEEB-B3271A34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C1413-1B79-4433-81DE-E5CDA7469E8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1793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48E7E664-696A-4D8C-90CA-FB43668D56F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8A1DC2E-506D-4BD8-B3A3-CF976F278CD7}"/>
              </a:ext>
            </a:extLst>
          </p:cNvPr>
          <p:cNvSpPr/>
          <p:nvPr userDrawn="1"/>
        </p:nvSpPr>
        <p:spPr>
          <a:xfrm>
            <a:off x="4654550" y="508000"/>
            <a:ext cx="7537450" cy="4848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8199E2B-3483-4C61-BF32-CC623A9CE0EA}"/>
              </a:ext>
            </a:extLst>
          </p:cNvPr>
          <p:cNvSpPr/>
          <p:nvPr userDrawn="1"/>
        </p:nvSpPr>
        <p:spPr>
          <a:xfrm>
            <a:off x="0" y="0"/>
            <a:ext cx="4654550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B0064CC-733F-4E11-B35F-5FDA2E504D5D}"/>
              </a:ext>
            </a:extLst>
          </p:cNvPr>
          <p:cNvSpPr/>
          <p:nvPr userDrawn="1"/>
        </p:nvSpPr>
        <p:spPr>
          <a:xfrm>
            <a:off x="4370388" y="2322513"/>
            <a:ext cx="1347787" cy="1219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/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47FCC76B-4ACA-43FC-A86D-147DB793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C00F59-9FF6-49E4-B255-F1808453BD93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D4BB5C16-5DE3-4120-A2E0-E5F286CA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576FEB32-61FA-4F1C-BE09-7FB18851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B2810-F7E8-4D72-8340-A6AC354E6C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8199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4659DA3-94DB-46CF-9BEF-E5031586ACD6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5E62B14-A8DD-436B-B90E-4E49742598BC}"/>
              </a:ext>
            </a:extLst>
          </p:cNvPr>
          <p:cNvSpPr/>
          <p:nvPr userDrawn="1"/>
        </p:nvSpPr>
        <p:spPr>
          <a:xfrm>
            <a:off x="3536950" y="4535488"/>
            <a:ext cx="5118100" cy="125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data 4">
            <a:extLst>
              <a:ext uri="{FF2B5EF4-FFF2-40B4-BE49-F238E27FC236}">
                <a16:creationId xmlns:a16="http://schemas.microsoft.com/office/drawing/2014/main" id="{7E12533D-E5C5-468B-B6BD-AFFEFC01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4D2280-145E-4204-BC2B-3F864474791A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8" name="Segnaposto piè di pagina 5">
            <a:extLst>
              <a:ext uri="{FF2B5EF4-FFF2-40B4-BE49-F238E27FC236}">
                <a16:creationId xmlns:a16="http://schemas.microsoft.com/office/drawing/2014/main" id="{5FFBB58C-4DAB-420C-81B5-57B41EA5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6963" y="6446838"/>
            <a:ext cx="68183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91A1879C-BD0E-4D86-8F25-E1ADC4E8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547921-B859-4121-B8B8-A92782F06FE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5153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DB538C-EF55-4A50-93D2-A4E7B097A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D8613-BD24-4019-AB6B-F706851AA526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61DE2D-B4A1-4B5C-AE09-5C5BF007F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846532-8D85-4B97-92AA-A633A0F9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27DC2-AC65-4B5F-92D2-DCBC85069A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284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AFE37FE5-FD36-4D32-8FB9-A3FC0B3B39AB}"/>
              </a:ext>
            </a:extLst>
          </p:cNvPr>
          <p:cNvSpPr/>
          <p:nvPr userDrawn="1"/>
        </p:nvSpPr>
        <p:spPr>
          <a:xfrm>
            <a:off x="7972425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9873185-EB73-4E03-8AB0-F08AC40F15FD}"/>
              </a:ext>
            </a:extLst>
          </p:cNvPr>
          <p:cNvSpPr/>
          <p:nvPr userDrawn="1"/>
        </p:nvSpPr>
        <p:spPr>
          <a:xfrm>
            <a:off x="4926013" y="3175"/>
            <a:ext cx="127000" cy="6858000"/>
          </a:xfrm>
          <a:prstGeom prst="rect">
            <a:avLst/>
          </a:prstGeom>
          <a:solidFill>
            <a:srgbClr val="BC3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641AA83-BCC7-409C-82E6-1E8292A512DE}"/>
              </a:ext>
            </a:extLst>
          </p:cNvPr>
          <p:cNvSpPr/>
          <p:nvPr userDrawn="1"/>
        </p:nvSpPr>
        <p:spPr>
          <a:xfrm>
            <a:off x="4838700" y="-1588"/>
            <a:ext cx="136525" cy="6858001"/>
          </a:xfrm>
          <a:prstGeom prst="rect">
            <a:avLst/>
          </a:prstGeom>
          <a:solidFill>
            <a:srgbClr val="F1B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7" name="Immagine 12">
            <a:extLst>
              <a:ext uri="{FF2B5EF4-FFF2-40B4-BE49-F238E27FC236}">
                <a16:creationId xmlns:a16="http://schemas.microsoft.com/office/drawing/2014/main" id="{4054C622-4B80-4C34-8C3F-E9A53F2264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/>
          <a:lstStyle>
            <a:lvl1pPr algn="l">
              <a:lnSpc>
                <a:spcPct val="90000"/>
              </a:lnSpc>
              <a:defRPr sz="6000" b="1" spc="-50" baseline="0">
                <a:solidFill>
                  <a:srgbClr val="122442"/>
                </a:solidFill>
                <a:latin typeface="+mn-lt"/>
              </a:defRPr>
            </a:lvl1pPr>
          </a:lstStyle>
          <a:p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1C4D98CC-BC42-469F-83D4-E454005A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178FD3-09A6-401D-982B-96BEF0F17CA8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ED837F4E-E84A-4754-B7DB-D34BBD12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DCC95A00-DA92-4E34-A132-4BF1FEEC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DE5D0-3B31-4510-B975-528158BCF7E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7088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DB66869-EF3D-4030-9B82-3CC8C0AC044B}"/>
              </a:ext>
            </a:extLst>
          </p:cNvPr>
          <p:cNvSpPr/>
          <p:nvPr userDrawn="1"/>
        </p:nvSpPr>
        <p:spPr>
          <a:xfrm rot="16200000">
            <a:off x="8870950" y="-146050"/>
            <a:ext cx="1036638" cy="1328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BA8CC38B-657F-4822-BA12-C2A2AA5D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29887-3CA0-4B53-9D43-FC8B7E7343A1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6" name="Segnaposto piè di pagina 7">
            <a:extLst>
              <a:ext uri="{FF2B5EF4-FFF2-40B4-BE49-F238E27FC236}">
                <a16:creationId xmlns:a16="http://schemas.microsoft.com/office/drawing/2014/main" id="{FB6583C9-0B70-4B4C-8967-82C174096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7" name="Segnaposto numero diapositiva 9">
            <a:extLst>
              <a:ext uri="{FF2B5EF4-FFF2-40B4-BE49-F238E27FC236}">
                <a16:creationId xmlns:a16="http://schemas.microsoft.com/office/drawing/2014/main" id="{CE740F85-6B56-4FB5-842C-D6457839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4F3E2-1B22-4B6F-8D4C-BDC7BCBEBF0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060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CCC05D-23C5-4A82-96EF-3C73B9A5E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9BE0F4-9448-4FFB-BC7F-F6788BD756B2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CFDDD9-517E-4CFB-99BE-2990015F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B41956-C1A8-4DE3-B76D-463050F2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3AB63-5A9E-437F-9E69-75F29BD640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277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ma 4">
            <a:extLst>
              <a:ext uri="{FF2B5EF4-FFF2-40B4-BE49-F238E27FC236}">
                <a16:creationId xmlns:a16="http://schemas.microsoft.com/office/drawing/2014/main" id="{99B8C43D-6A34-4F20-B9C2-D403042B7591}"/>
              </a:ext>
            </a:extLst>
          </p:cNvPr>
          <p:cNvSpPr/>
          <p:nvPr userDrawn="1"/>
        </p:nvSpPr>
        <p:spPr>
          <a:xfrm>
            <a:off x="7972425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68D3D94-DA65-4055-8815-26C123A2291C}"/>
              </a:ext>
            </a:extLst>
          </p:cNvPr>
          <p:cNvSpPr/>
          <p:nvPr userDrawn="1"/>
        </p:nvSpPr>
        <p:spPr>
          <a:xfrm>
            <a:off x="2451100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4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7C5B1D6-5964-493A-9B57-5ADB17DEAE01}"/>
              </a:ext>
            </a:extLst>
          </p:cNvPr>
          <p:cNvSpPr/>
          <p:nvPr userDrawn="1"/>
        </p:nvSpPr>
        <p:spPr>
          <a:xfrm>
            <a:off x="3752850" y="3468688"/>
            <a:ext cx="5118100" cy="125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2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>
            <a:normAutofit/>
          </a:bodyPr>
          <a:lstStyle/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" name="Segnaposto data 6">
            <a:extLst>
              <a:ext uri="{FF2B5EF4-FFF2-40B4-BE49-F238E27FC236}">
                <a16:creationId xmlns:a16="http://schemas.microsoft.com/office/drawing/2014/main" id="{5D35C797-2274-4860-BF1C-90E4A663C1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9371043-033B-4114-9FA8-F3A1CB5D5BEF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9" name="Segnaposto piè di pagina 7">
            <a:extLst>
              <a:ext uri="{FF2B5EF4-FFF2-40B4-BE49-F238E27FC236}">
                <a16:creationId xmlns:a16="http://schemas.microsoft.com/office/drawing/2014/main" id="{E567F07A-C49E-4610-88DE-2E7E598E26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10" name="Segnaposto numero diapositiva 10">
            <a:extLst>
              <a:ext uri="{FF2B5EF4-FFF2-40B4-BE49-F238E27FC236}">
                <a16:creationId xmlns:a16="http://schemas.microsoft.com/office/drawing/2014/main" id="{D03EAEC5-D295-4C24-8D41-66FFF6499C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4AC44E0-5E85-42C0-91A2-BC92A82AD3C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64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E54DDE6-2322-4898-94FA-B9E2CDA46E67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ED6D0CF-3E10-4BA0-B251-2FE81413FC79}"/>
              </a:ext>
            </a:extLst>
          </p:cNvPr>
          <p:cNvSpPr/>
          <p:nvPr userDrawn="1"/>
        </p:nvSpPr>
        <p:spPr>
          <a:xfrm>
            <a:off x="3536950" y="3468688"/>
            <a:ext cx="5118100" cy="125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2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E5CFB46-A851-496C-94B0-7563C6C600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C4B7D95-699E-4940-8AEF-E599F7A04F1E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041000-6AD3-4142-A2E5-8CACB19C97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9" name="Segnaposto numero diapositiva 10">
            <a:extLst>
              <a:ext uri="{FF2B5EF4-FFF2-40B4-BE49-F238E27FC236}">
                <a16:creationId xmlns:a16="http://schemas.microsoft.com/office/drawing/2014/main" id="{06CBC9BC-1270-4B4F-9C1C-7BA9240C0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9BE54F8-76AA-4513-8208-5FF9E10D4D1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601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3342956-5EE5-4266-912E-3DE02B7AF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CF5665-C7B0-4201-B3C1-4C0BD25A0BD7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C531776-EC05-4EB2-9220-B96DA3F0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C4FD9EB8-A61F-48E3-A0EF-1514FBC0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F10AF-77EA-4B6F-BD50-BDF8C8D762A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869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19017109-0F54-40A0-BAA9-B013602B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2D5454-C62F-46D0-88AF-3C14DEA26874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8AF142C0-5ABD-4A77-8BE8-22412FDF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C0FF1E9A-0D21-4572-82CE-EEB29C20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8F44-DE4B-4A88-B7F5-3CC7B115AFB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046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F88FB010-F780-49E1-8472-FF975102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B78026-C6CF-465F-BC59-D624A11317EC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60D0FCF1-954B-4EE9-B877-DF88214BC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004923B1-0DE5-4686-BF3C-3626558FA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21FB6-44FF-45BD-B3E4-88600253B30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439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ma 14">
            <a:extLst>
              <a:ext uri="{FF2B5EF4-FFF2-40B4-BE49-F238E27FC236}">
                <a16:creationId xmlns:a16="http://schemas.microsoft.com/office/drawing/2014/main" id="{D3FCFEDD-F21F-4B93-8252-2556F9735D47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AD66F07-7771-4586-8CF1-E4387BBD0D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900" y="6446838"/>
            <a:ext cx="4846638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71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448779FB-79B6-446A-A338-76F99F8AC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0FD4115-42B8-454B-B305-0F4AF5BC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1028" name="Segnaposto testo 2">
            <a:extLst>
              <a:ext uri="{FF2B5EF4-FFF2-40B4-BE49-F238E27FC236}">
                <a16:creationId xmlns:a16="http://schemas.microsoft.com/office/drawing/2014/main" id="{D814C873-AED6-4852-8B46-332E739519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6025" y="2108200"/>
            <a:ext cx="100584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EDC778-B54A-48C6-82B8-47896DC18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4188" y="6446838"/>
            <a:ext cx="2584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fld id="{0C342257-539B-408C-88B3-7E55EB30D4B5}" type="datetime1">
              <a:rPr lang="it-IT" altLang="it-IT"/>
              <a:pPr/>
              <a:t>13/05/2024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03D576-DE69-48B3-90AB-B3EE745C7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6963" y="6446838"/>
            <a:ext cx="48466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404040"/>
                </a:solidFill>
              </a:defRPr>
            </a:lvl1pPr>
          </a:lstStyle>
          <a:p>
            <a:r>
              <a:rPr lang="it-IT" alt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989068-E1D4-4723-BD64-A6C392696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5900" y="6446838"/>
            <a:ext cx="7794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404040"/>
                </a:solidFill>
              </a:defRPr>
            </a:lvl1pPr>
          </a:lstStyle>
          <a:p>
            <a:fld id="{C115AFEA-B487-4E1B-8428-FB9EF70F659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F42F00B-769D-4DB3-8294-F1437A41B32B}"/>
              </a:ext>
            </a:extLst>
          </p:cNvPr>
          <p:cNvSpPr/>
          <p:nvPr userDrawn="1"/>
        </p:nvSpPr>
        <p:spPr>
          <a:xfrm>
            <a:off x="0" y="1011238"/>
            <a:ext cx="1036638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53" r:id="rId3"/>
    <p:sldLayoutId id="2147483960" r:id="rId4"/>
    <p:sldLayoutId id="2147483961" r:id="rId5"/>
    <p:sldLayoutId id="2147483954" r:id="rId6"/>
    <p:sldLayoutId id="2147483955" r:id="rId7"/>
    <p:sldLayoutId id="2147483956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57" r:id="rId19"/>
    <p:sldLayoutId id="2147483972" r:id="rId20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 spc="-5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66700" indent="-266700" algn="l" rtl="0" eaLnBrk="0" fontAlgn="base" hangingPunct="0"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382588" indent="-182563" algn="l" rtl="0" eaLnBrk="0" fontAlgn="base" hangingPunct="0"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566738" indent="-182563" algn="l" rtl="0" eaLnBrk="0" fontAlgn="base" hangingPunct="0"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749300" indent="-182563" algn="l" rtl="0" eaLnBrk="0" fontAlgn="base" hangingPunct="0"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931863" indent="-182563" algn="l" rtl="0" eaLnBrk="0" fontAlgn="base" hangingPunct="0"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04E66E4-422F-42CE-A5DA-7374F651B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825"/>
            <a:ext cx="4525963" cy="32273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 b="0" spc="0" dirty="0">
                <a:solidFill>
                  <a:prstClr val="black"/>
                </a:solidFill>
                <a:ea typeface="+mj-ea"/>
                <a:cs typeface="+mj-cs"/>
              </a:rPr>
              <a:t>CORREZIONE DEL DIFETTO DELLA PARETE ADDOMINALE </a:t>
            </a:r>
            <a:r>
              <a:rPr lang="it-IT" sz="4000" spc="0" dirty="0">
                <a:solidFill>
                  <a:prstClr val="black"/>
                </a:solidFill>
                <a:ea typeface="+mj-ea"/>
                <a:cs typeface="+mj-cs"/>
              </a:rPr>
              <a:t>CONCOMITANTE</a:t>
            </a:r>
            <a:r>
              <a:rPr lang="it-IT" sz="4000" b="0" spc="0" dirty="0">
                <a:solidFill>
                  <a:prstClr val="black"/>
                </a:solidFill>
                <a:ea typeface="+mj-ea"/>
                <a:cs typeface="+mj-cs"/>
              </a:rPr>
              <a:t> ALLA CHIRURGIA BARIATRICA</a:t>
            </a:r>
            <a:endParaRPr lang="it-IT" dirty="0">
              <a:solidFill>
                <a:srgbClr val="05A4C5"/>
              </a:solidFill>
              <a:ea typeface="+mj-ea"/>
              <a:cs typeface="+mj-cs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DDAFA7AC-9A94-40E4-960F-2B215D6CD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575" y="4508500"/>
            <a:ext cx="4525963" cy="1279525"/>
          </a:xfrm>
        </p:spPr>
        <p:txBody>
          <a:bodyPr>
            <a:normAutofit fontScale="55000" lnSpcReduction="20000"/>
          </a:bodyPr>
          <a:lstStyle/>
          <a:p>
            <a:pPr eaLnBrk="1" fontAlgn="auto" hangingPunct="1">
              <a:defRPr/>
            </a:pPr>
            <a:r>
              <a:rPr lang="it-IT" sz="2800" b="1" dirty="0">
                <a:solidFill>
                  <a:srgbClr val="2C5FA0"/>
                </a:solidFill>
                <a:ea typeface="+mn-ea"/>
                <a:cs typeface="+mn-cs"/>
              </a:rPr>
              <a:t>Dr. Giovanni Cesana</a:t>
            </a:r>
          </a:p>
          <a:p>
            <a:pPr eaLnBrk="1" fontAlgn="auto" hangingPunct="1">
              <a:defRPr/>
            </a:pPr>
            <a:r>
              <a:rPr lang="it-IT" sz="2800" b="1" dirty="0">
                <a:solidFill>
                  <a:srgbClr val="2C5FA0"/>
                </a:solidFill>
                <a:ea typeface="+mn-ea"/>
                <a:cs typeface="+mn-cs"/>
              </a:rPr>
              <a:t>Centro eccellenza </a:t>
            </a:r>
            <a:r>
              <a:rPr lang="it-IT" sz="2800" b="1" dirty="0" err="1">
                <a:solidFill>
                  <a:srgbClr val="2C5FA0"/>
                </a:solidFill>
                <a:ea typeface="+mn-ea"/>
                <a:cs typeface="+mn-cs"/>
              </a:rPr>
              <a:t>s.i.c.ob</a:t>
            </a:r>
            <a:r>
              <a:rPr lang="it-IT" sz="2800" b="1" dirty="0">
                <a:solidFill>
                  <a:srgbClr val="2C5FA0"/>
                </a:solidFill>
                <a:ea typeface="+mn-ea"/>
                <a:cs typeface="+mn-cs"/>
              </a:rPr>
              <a:t>.</a:t>
            </a:r>
          </a:p>
          <a:p>
            <a:pPr eaLnBrk="1" fontAlgn="auto" hangingPunct="1">
              <a:defRPr/>
            </a:pPr>
            <a:r>
              <a:rPr lang="it-IT" sz="2800" b="1" dirty="0">
                <a:solidFill>
                  <a:srgbClr val="2C5FA0"/>
                </a:solidFill>
                <a:ea typeface="+mn-ea"/>
                <a:cs typeface="+mn-cs"/>
              </a:rPr>
              <a:t>Policlinico San marco, </a:t>
            </a:r>
            <a:r>
              <a:rPr lang="it-IT" sz="2800" b="1" dirty="0" err="1">
                <a:solidFill>
                  <a:srgbClr val="2C5FA0"/>
                </a:solidFill>
                <a:ea typeface="+mn-ea"/>
                <a:cs typeface="+mn-cs"/>
              </a:rPr>
              <a:t>zingonia</a:t>
            </a:r>
            <a:r>
              <a:rPr lang="it-IT" sz="2800" b="1" dirty="0">
                <a:solidFill>
                  <a:srgbClr val="2C5FA0"/>
                </a:solidFill>
                <a:ea typeface="+mn-ea"/>
                <a:cs typeface="+mn-cs"/>
              </a:rPr>
              <a:t> BG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F1657-C92E-45BC-8120-58641C64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pPr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Conclusione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EA8AC1-EA52-4D2B-BEE3-AB28E5AC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963" y="2057400"/>
            <a:ext cx="4640262" cy="7366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Plastica concomitante</a:t>
            </a:r>
          </a:p>
        </p:txBody>
      </p:sp>
      <p:sp>
        <p:nvSpPr>
          <p:cNvPr id="33795" name="Segnaposto contenuto 3">
            <a:extLst>
              <a:ext uri="{FF2B5EF4-FFF2-40B4-BE49-F238E27FC236}">
                <a16:creationId xmlns:a16="http://schemas.microsoft.com/office/drawing/2014/main" id="{F4291EEE-8D37-4C8E-9459-73D819DE8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7450" y="2849563"/>
            <a:ext cx="4638675" cy="2909887"/>
          </a:xfrm>
          <a:ln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/>
              <a:t>Se leakage, possibile infezione della rete</a:t>
            </a:r>
          </a:p>
          <a:p>
            <a:r>
              <a:rPr lang="it-IT" altLang="it-IT"/>
              <a:t>Pressione intraddominale maggiore (BMI maggiore): maggiore possibilità di shrinkage della rete</a:t>
            </a:r>
          </a:p>
          <a:p>
            <a:r>
              <a:rPr lang="it-IT" altLang="it-IT"/>
              <a:t>La perdita di peso contribuisce al rimodellamento della parete e delle forze che agiscono sulla rete: maggiore possibilità di shrinkage della rete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E7A0A55-70EE-4C60-901A-9265276F3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6688" y="2057400"/>
            <a:ext cx="4638675" cy="7366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Plastica posticipata</a:t>
            </a:r>
          </a:p>
        </p:txBody>
      </p:sp>
      <p:sp>
        <p:nvSpPr>
          <p:cNvPr id="33797" name="Segnaposto contenuto 5">
            <a:extLst>
              <a:ext uri="{FF2B5EF4-FFF2-40B4-BE49-F238E27FC236}">
                <a16:creationId xmlns:a16="http://schemas.microsoft.com/office/drawing/2014/main" id="{D2F13E10-6E84-4EDD-98E1-6F25291B3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5588" y="2849563"/>
            <a:ext cx="4640262" cy="2909887"/>
          </a:xfrm>
          <a:ln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/>
              <a:t>Campo pulito, no rischio contaminazione da intervento bariatrico</a:t>
            </a:r>
          </a:p>
          <a:p>
            <a:r>
              <a:rPr lang="it-IT" altLang="it-IT"/>
              <a:t>Pressione intraddominale (BMI minore) </a:t>
            </a:r>
          </a:p>
          <a:p>
            <a:r>
              <a:rPr lang="it-IT" altLang="it-IT"/>
              <a:t>Rimodellamento addominale avviene prima di posizionare rete</a:t>
            </a:r>
          </a:p>
          <a:p>
            <a:r>
              <a:rPr lang="it-IT" altLang="it-IT"/>
              <a:t>Minore tempo operatorio e incidenza di sieroma</a:t>
            </a:r>
          </a:p>
        </p:txBody>
      </p:sp>
      <p:sp>
        <p:nvSpPr>
          <p:cNvPr id="33798" name="Segnaposto contenuto 3">
            <a:extLst>
              <a:ext uri="{FF2B5EF4-FFF2-40B4-BE49-F238E27FC236}">
                <a16:creationId xmlns:a16="http://schemas.microsoft.com/office/drawing/2014/main" id="{A46513B4-786E-4D26-B5F3-816D626B4CA1}"/>
              </a:ext>
            </a:extLst>
          </p:cNvPr>
          <p:cNvSpPr txBox="1">
            <a:spLocks/>
          </p:cNvSpPr>
          <p:nvPr/>
        </p:nvSpPr>
        <p:spPr bwMode="auto">
          <a:xfrm>
            <a:off x="1174750" y="5802313"/>
            <a:ext cx="4640263" cy="93186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/>
          <a:lstStyle>
            <a:lvl1pPr marL="266700" indent="-2667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altLang="it-IT" sz="2000">
                <a:solidFill>
                  <a:srgbClr val="404040"/>
                </a:solidFill>
              </a:rPr>
              <a:t>Necessità di riparazione immediata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altLang="it-IT" sz="2000">
                <a:solidFill>
                  <a:srgbClr val="404040"/>
                </a:solidFill>
              </a:rPr>
              <a:t>Unica anestesia generale</a:t>
            </a: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A8C5ADA5-C7F7-4AE3-874B-61B2AAB1E199}"/>
              </a:ext>
            </a:extLst>
          </p:cNvPr>
          <p:cNvSpPr txBox="1">
            <a:spLocks/>
          </p:cNvSpPr>
          <p:nvPr/>
        </p:nvSpPr>
        <p:spPr bwMode="auto">
          <a:xfrm>
            <a:off x="6604000" y="5800725"/>
            <a:ext cx="4640263" cy="93345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lIns="0" rIns="0"/>
          <a:lstStyle>
            <a:lvl1pPr marL="266700" indent="-266700" algn="l" rtl="0" eaLnBrk="0" fontAlgn="base" hangingPunct="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0"/>
              <a:buChar char="§"/>
              <a:defRPr sz="20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82588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charset="0"/>
              <a:buChar char="§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566738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charset="0"/>
              <a:buChar char="§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749300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charset="0"/>
              <a:buChar char="§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931863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charset="0"/>
              <a:buChar char="§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/>
              <a:t>Omento intasato fa effetto </a:t>
            </a:r>
            <a:r>
              <a:rPr lang="it-IT" dirty="0" err="1"/>
              <a:t>plug</a:t>
            </a:r>
            <a:endParaRPr lang="it-IT" dirty="0"/>
          </a:p>
          <a:p>
            <a:pPr>
              <a:defRPr/>
            </a:pPr>
            <a:r>
              <a:rPr lang="it-IT" dirty="0" err="1"/>
              <a:t>Monitaraggio</a:t>
            </a:r>
            <a:r>
              <a:rPr lang="it-IT" dirty="0"/>
              <a:t> clinico del laparocele</a:t>
            </a:r>
          </a:p>
          <a:p>
            <a:pPr marL="0" indent="0">
              <a:buFont typeface="Wingdings" charset="0"/>
              <a:buNone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8706D86-C18D-46C6-B333-68428A9B0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825"/>
            <a:ext cx="4525963" cy="32273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Grazie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B368E6-BFAB-4696-A391-DFFD11CE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Letteratura </a:t>
            </a:r>
          </a:p>
        </p:txBody>
      </p:sp>
      <p:sp>
        <p:nvSpPr>
          <p:cNvPr id="25602" name="CasellaDiTesto 3">
            <a:extLst>
              <a:ext uri="{FF2B5EF4-FFF2-40B4-BE49-F238E27FC236}">
                <a16:creationId xmlns:a16="http://schemas.microsoft.com/office/drawing/2014/main" id="{E27CE54D-C812-4612-B3F3-8B2E0E184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863725"/>
            <a:ext cx="7116763" cy="646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Circa il 36% dei pazienti va incontro a occlusione da incarceramento se il difetto di parete non viene riparato concomitante alla chirurgia bariatrica.</a:t>
            </a:r>
          </a:p>
        </p:txBody>
      </p:sp>
      <p:sp>
        <p:nvSpPr>
          <p:cNvPr id="25603" name="Rettangolo 4">
            <a:extLst>
              <a:ext uri="{FF2B5EF4-FFF2-40B4-BE49-F238E27FC236}">
                <a16:creationId xmlns:a16="http://schemas.microsoft.com/office/drawing/2014/main" id="{EC159F2E-7102-4B72-BB7A-F51788F9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2508250"/>
            <a:ext cx="70215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100"/>
              <a:t>Eid GM, et al. (University of Pittsburgh). Repair of ventral hernias in morbidly obese patients undergoing laparoscopic gastric bypass should not be deferred. Surg Endosc. 2004 Feb;18(2):207-10. </a:t>
            </a:r>
          </a:p>
        </p:txBody>
      </p:sp>
      <p:sp>
        <p:nvSpPr>
          <p:cNvPr id="25604" name="CasellaDiTesto 5">
            <a:extLst>
              <a:ext uri="{FF2B5EF4-FFF2-40B4-BE49-F238E27FC236}">
                <a16:creationId xmlns:a16="http://schemas.microsoft.com/office/drawing/2014/main" id="{BF6F5732-1A9F-4E2B-A163-133586B54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2946400"/>
            <a:ext cx="7675563" cy="646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Pazienti sottoposti a RYGB hanno rischio maggiore: l’incarceramento del piccolo intestino mette in tensione le recenti anastomosi, con possibile deiscenza.</a:t>
            </a:r>
          </a:p>
        </p:txBody>
      </p:sp>
      <p:sp>
        <p:nvSpPr>
          <p:cNvPr id="25605" name="Rettangolo 6">
            <a:extLst>
              <a:ext uri="{FF2B5EF4-FFF2-40B4-BE49-F238E27FC236}">
                <a16:creationId xmlns:a16="http://schemas.microsoft.com/office/drawing/2014/main" id="{CD4E4954-90E8-4876-9CF2-02469EBC8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3598863"/>
            <a:ext cx="75707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100"/>
              <a:t>Jacob BP, et al. The SAGES manual of hernia repair 2013.</a:t>
            </a:r>
          </a:p>
        </p:txBody>
      </p:sp>
      <p:sp>
        <p:nvSpPr>
          <p:cNvPr id="25606" name="CasellaDiTesto 7">
            <a:extLst>
              <a:ext uri="{FF2B5EF4-FFF2-40B4-BE49-F238E27FC236}">
                <a16:creationId xmlns:a16="http://schemas.microsoft.com/office/drawing/2014/main" id="{B63D13D2-709E-414F-A5E8-32E91F294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3989388"/>
            <a:ext cx="7732713" cy="646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La concomitante correzione dell’ernia e RYGB può avere un immediato rischio di contaminazione della protesi nel caso di deiscenza.  </a:t>
            </a:r>
          </a:p>
        </p:txBody>
      </p:sp>
      <p:sp>
        <p:nvSpPr>
          <p:cNvPr id="25607" name="Rettangolo 8">
            <a:extLst>
              <a:ext uri="{FF2B5EF4-FFF2-40B4-BE49-F238E27FC236}">
                <a16:creationId xmlns:a16="http://schemas.microsoft.com/office/drawing/2014/main" id="{4A827892-D618-48B1-9F8F-6C6F85EA3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4630738"/>
            <a:ext cx="763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Cozacov Y, et al. (Cleveland Clinic Florida). Is the use of prosthetic mesh recommended in severely obese patients undergoing concomitant abdominal wall hernia repair and sleeve gastrectomy? J Am Coll Surg. 2014 Mar;218(3):358-62. </a:t>
            </a:r>
          </a:p>
        </p:txBody>
      </p:sp>
      <p:sp>
        <p:nvSpPr>
          <p:cNvPr id="25608" name="CasellaDiTesto 9">
            <a:extLst>
              <a:ext uri="{FF2B5EF4-FFF2-40B4-BE49-F238E27FC236}">
                <a16:creationId xmlns:a16="http://schemas.microsoft.com/office/drawing/2014/main" id="{5A4A4B2F-3A6A-480C-8666-0DCDA0BBF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5164138"/>
            <a:ext cx="8804275" cy="368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Riparazione diretta di difetti piccoli (no protesi) concomitante a chir.bariatrica: recidiva 25%.</a:t>
            </a:r>
          </a:p>
        </p:txBody>
      </p:sp>
      <p:sp>
        <p:nvSpPr>
          <p:cNvPr id="25609" name="Rettangolo 10">
            <a:extLst>
              <a:ext uri="{FF2B5EF4-FFF2-40B4-BE49-F238E27FC236}">
                <a16:creationId xmlns:a16="http://schemas.microsoft.com/office/drawing/2014/main" id="{63A5D1B4-51B1-4235-8759-76EA3978B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5532438"/>
            <a:ext cx="87201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100"/>
              <a:t>Eid GM, et al. (University of Pittsburgh). Repair of ventral hernias in morbidly obese patients undergoing laparoscopic gastric bypass should not be deferred. Surg Endosc. 2004 Feb;18(2):207-10. </a:t>
            </a:r>
          </a:p>
        </p:txBody>
      </p:sp>
      <p:sp>
        <p:nvSpPr>
          <p:cNvPr id="25610" name="CasellaDiTesto 11">
            <a:extLst>
              <a:ext uri="{FF2B5EF4-FFF2-40B4-BE49-F238E27FC236}">
                <a16:creationId xmlns:a16="http://schemas.microsoft.com/office/drawing/2014/main" id="{5A699DE3-E2D0-4566-A6F7-F6CD46F46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976938"/>
            <a:ext cx="7612062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In 7/27 pazienti concomitante riparazione ernia + chir.bariatrica: recidiva 100%.</a:t>
            </a:r>
          </a:p>
        </p:txBody>
      </p:sp>
      <p:sp>
        <p:nvSpPr>
          <p:cNvPr id="25611" name="Rettangolo 12">
            <a:extLst>
              <a:ext uri="{FF2B5EF4-FFF2-40B4-BE49-F238E27FC236}">
                <a16:creationId xmlns:a16="http://schemas.microsoft.com/office/drawing/2014/main" id="{ECCEF054-87F6-44DA-A867-1BA1E51B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6346825"/>
            <a:ext cx="7518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100"/>
              <a:t>Newcomb WL, et al. (Carolinas Medical Center). Staged hernia repair preceded by gastric bypass for the treatment of morbidly obese patients with complex ventral hernias. Hernia. 2008 Oct;12(5):465-9.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4A25C86-AE20-4B95-A90B-9F4B1FED2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513" y="1865313"/>
            <a:ext cx="3000375" cy="4603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it-IT" altLang="it-IT"/>
              <a:t>Mancanza di consenso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88A53B-890C-4B6E-8A84-D5EE6708D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3613" y="2514600"/>
            <a:ext cx="3470275" cy="461963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it-IT" altLang="it-IT"/>
              <a:t>Approccio individualizzato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1741447-BA28-49DC-99D8-18977EE3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75" y="3197225"/>
            <a:ext cx="3021013" cy="1477963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it-IT" altLang="it-IT" sz="1800"/>
              <a:t>“</a:t>
            </a:r>
            <a:r>
              <a:rPr lang="it-IT" altLang="ja-JP" sz="1800"/>
              <a:t>When both procedures can be performed laparoscopically, a single-stage approach would minimize the anesthetic risk.</a:t>
            </a:r>
            <a:r>
              <a:rPr lang="it-IT" altLang="it-IT" sz="1800"/>
              <a:t>”</a:t>
            </a:r>
          </a:p>
        </p:txBody>
      </p:sp>
      <p:sp>
        <p:nvSpPr>
          <p:cNvPr id="17" name="Rettangolo 6">
            <a:extLst>
              <a:ext uri="{FF2B5EF4-FFF2-40B4-BE49-F238E27FC236}">
                <a16:creationId xmlns:a16="http://schemas.microsoft.com/office/drawing/2014/main" id="{21530890-7F86-40D2-95F1-2BE50E935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0038" y="4672013"/>
            <a:ext cx="2867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it-IT" altLang="it-IT" sz="1100"/>
              <a:t>ASMBS and AHS consensus guidelines 2018.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/>
      <p:bldP spid="25604" grpId="0" animBg="1"/>
      <p:bldP spid="25605" grpId="0"/>
      <p:bldP spid="25606" grpId="0" animBg="1"/>
      <p:bldP spid="25607" grpId="0"/>
      <p:bldP spid="25608" grpId="0" animBg="1"/>
      <p:bldP spid="25609" grpId="0"/>
      <p:bldP spid="25610" grpId="0" animBg="1"/>
      <p:bldP spid="25611" grpId="0"/>
      <p:bldP spid="4" grpId="0" animBg="1"/>
      <p:bldP spid="5" grpId="0" animBg="1"/>
      <p:bldP spid="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482D5A-F4A3-4286-99E7-EA38C070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Letteratura. </a:t>
            </a:r>
            <a:r>
              <a:rPr lang="it-IT" sz="4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Review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 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51A11376-3E14-41C6-9EB1-FF479C88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979613"/>
            <a:ext cx="8132762" cy="36877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7" name="Rettangolo 3">
            <a:extLst>
              <a:ext uri="{FF2B5EF4-FFF2-40B4-BE49-F238E27FC236}">
                <a16:creationId xmlns:a16="http://schemas.microsoft.com/office/drawing/2014/main" id="{4A7C63B1-C29D-4FAF-9C81-2C13DF5FE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5667375"/>
            <a:ext cx="8132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Vilallonga R, et al. (Universitat Autònoma de Barcelona). Abdominal Wall Hernia and Metabolic Bariatric Surgery. J Laparoendosc Adv Surg Tech A. 2020 Aug;30(8):891-895.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A01FF5-0CB9-44C5-B16C-15DFADED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Letteratura </a:t>
            </a:r>
          </a:p>
        </p:txBody>
      </p:sp>
      <p:sp>
        <p:nvSpPr>
          <p:cNvPr id="27650" name="Segnaposto contenuto 2">
            <a:extLst>
              <a:ext uri="{FF2B5EF4-FFF2-40B4-BE49-F238E27FC236}">
                <a16:creationId xmlns:a16="http://schemas.microsoft.com/office/drawing/2014/main" id="{62B9BA70-3951-4DBB-B790-C540DBBE5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025" y="2108200"/>
            <a:ext cx="10058400" cy="1846263"/>
          </a:xfrm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it-IT"/>
              <a:t>For the obese patient with large ventral hernia, the authors recommend a staged approach, beginning with bariatric surgery and deferring the hernia repair until significant weight loss is obtained. </a:t>
            </a:r>
          </a:p>
          <a:p>
            <a:pPr eaLnBrk="1" hangingPunct="1"/>
            <a:r>
              <a:rPr lang="en-US" altLang="it-IT"/>
              <a:t>The exception exists, and each patient must be evaluated critically regarding hernia size, contents, and risk of obstruction if left untreated.</a:t>
            </a:r>
            <a:endParaRPr lang="it-IT" altLang="it-IT"/>
          </a:p>
          <a:p>
            <a:pPr eaLnBrk="1" hangingPunct="1"/>
            <a:endParaRPr lang="it-IT" altLang="it-IT"/>
          </a:p>
        </p:txBody>
      </p:sp>
      <p:sp>
        <p:nvSpPr>
          <p:cNvPr id="27651" name="Rettangolo 4">
            <a:extLst>
              <a:ext uri="{FF2B5EF4-FFF2-40B4-BE49-F238E27FC236}">
                <a16:creationId xmlns:a16="http://schemas.microsoft.com/office/drawing/2014/main" id="{1427F4FC-17C1-41E9-AECA-87605E1B0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8" y="3971925"/>
            <a:ext cx="10085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Veilleux E, et al. (</a:t>
            </a:r>
            <a:r>
              <a:rPr lang="en-US" altLang="it-IT" sz="1200"/>
              <a:t>Advocate Illinois Masonic Medical Center). </a:t>
            </a:r>
            <a:r>
              <a:rPr lang="it-IT" altLang="it-IT" sz="1200"/>
              <a:t>Obesity and Ventral Hernia Repair: Is There Success in Staging? J Laparoendosc Adv Surg Tech A. 2020 Aug;30(8):896-899.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2184FAA-0A1B-4FBC-BE09-B65987822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4854575"/>
            <a:ext cx="2998788" cy="4603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it-IT" altLang="it-IT"/>
              <a:t>Mancanza di consenso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2A13E45-CE48-4865-99FB-59292FE9B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763" y="4846638"/>
            <a:ext cx="3470275" cy="46196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it-IT" altLang="it-IT"/>
              <a:t>Approccio individualizzato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50577E-6380-40D8-B75C-822A87EA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/>
              <a:t>Caso clinico: obesità + ernia addominale incarcerata</a:t>
            </a:r>
          </a:p>
        </p:txBody>
      </p:sp>
      <p:sp>
        <p:nvSpPr>
          <p:cNvPr id="28674" name="Segnaposto contenuto 2">
            <a:extLst>
              <a:ext uri="{FF2B5EF4-FFF2-40B4-BE49-F238E27FC236}">
                <a16:creationId xmlns:a16="http://schemas.microsoft.com/office/drawing/2014/main" id="{5D8AF0B1-3A76-48AB-A95C-03D26924B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Obesità, 169 kg x 180 cm, BMI 52.2 kg/m²</a:t>
            </a:r>
          </a:p>
          <a:p>
            <a:pPr eaLnBrk="1" hangingPunct="1"/>
            <a:r>
              <a:rPr lang="it-IT" altLang="it-IT"/>
              <a:t>OSAS gravi</a:t>
            </a:r>
          </a:p>
          <a:p>
            <a:pPr eaLnBrk="1" hangingPunct="1"/>
            <a:r>
              <a:rPr lang="it-IT" altLang="it-IT"/>
              <a:t>Pre-diabete, HbA1c 5.7%</a:t>
            </a:r>
          </a:p>
          <a:p>
            <a:pPr eaLnBrk="1" hangingPunct="1"/>
            <a:r>
              <a:rPr lang="it-IT" altLang="it-IT" b="1"/>
              <a:t>Ecografia addome</a:t>
            </a:r>
            <a:r>
              <a:rPr lang="it-IT" altLang="it-IT"/>
              <a:t>: Sacco erniario attraverso i retti dell’addome delle dimensioni di 6 x 2 cm (porta erniaria di 2.7 cm) e altra piccola ernia a contenuto adiposo poco inferiormente alla prima (porta erniaria di 1 cm).</a:t>
            </a:r>
          </a:p>
          <a:p>
            <a:pPr eaLnBrk="1" hangingPunct="1"/>
            <a:r>
              <a:rPr lang="it-IT" altLang="it-IT" b="1"/>
              <a:t>Esplorazione laparoscopica</a:t>
            </a:r>
            <a:r>
              <a:rPr lang="it-IT" altLang="it-IT"/>
              <a:t>: ernia sovraombelicale 4cm incarcerata a contenuto omentale.</a:t>
            </a:r>
          </a:p>
          <a:p>
            <a:pPr eaLnBrk="1" hangingPunct="1"/>
            <a:r>
              <a:rPr lang="it-IT" altLang="it-IT" b="1"/>
              <a:t>Intervento</a:t>
            </a:r>
            <a:r>
              <a:rPr lang="it-IT" altLang="it-IT"/>
              <a:t>: Sleeve gastrectomy + riparazione difetto con rete 12cm round.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368AF-0B06-4CC3-BF7F-1B3C4620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/>
              <a:t>Caso clinico: obesità + ernia addominale incarcerata</a:t>
            </a:r>
          </a:p>
        </p:txBody>
      </p:sp>
      <p:sp>
        <p:nvSpPr>
          <p:cNvPr id="29698" name="Rettangolo 7">
            <a:extLst>
              <a:ext uri="{FF2B5EF4-FFF2-40B4-BE49-F238E27FC236}">
                <a16:creationId xmlns:a16="http://schemas.microsoft.com/office/drawing/2014/main" id="{6E9ECD83-5EE3-4BCF-AAA0-DB3481953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9163" y="2951163"/>
            <a:ext cx="915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97 kg </a:t>
            </a:r>
            <a:endParaRPr lang="it-IT" altLang="it-IT"/>
          </a:p>
        </p:txBody>
      </p:sp>
      <p:sp>
        <p:nvSpPr>
          <p:cNvPr id="29699" name="Rettangolo 8">
            <a:extLst>
              <a:ext uri="{FF2B5EF4-FFF2-40B4-BE49-F238E27FC236}">
                <a16:creationId xmlns:a16="http://schemas.microsoft.com/office/drawing/2014/main" id="{3794E684-934E-47E7-9FA3-59216DB7C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3673475"/>
            <a:ext cx="162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52.2 kg/m² </a:t>
            </a:r>
            <a:endParaRPr lang="it-IT" altLang="it-IT"/>
          </a:p>
        </p:txBody>
      </p:sp>
      <p:sp>
        <p:nvSpPr>
          <p:cNvPr id="29700" name="Rettangolo 9">
            <a:extLst>
              <a:ext uri="{FF2B5EF4-FFF2-40B4-BE49-F238E27FC236}">
                <a16:creationId xmlns:a16="http://schemas.microsoft.com/office/drawing/2014/main" id="{69E3BFBC-3F71-41EF-AD72-98B458DCB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9163" y="3673475"/>
            <a:ext cx="155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0000"/>
                </a:solidFill>
              </a:rPr>
              <a:t>29.9 kg/m²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8D76A5A-0036-46DC-9EAC-FB0A3A1FE0B6}"/>
              </a:ext>
            </a:extLst>
          </p:cNvPr>
          <p:cNvSpPr/>
          <p:nvPr/>
        </p:nvSpPr>
        <p:spPr>
          <a:xfrm>
            <a:off x="5443538" y="3519488"/>
            <a:ext cx="1392237" cy="36988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prstClr val="black"/>
                </a:solidFill>
                <a:latin typeface="+mn-lt"/>
                <a:ea typeface="+mn-ea"/>
              </a:rPr>
              <a:t>%TWL 42.6%</a:t>
            </a:r>
          </a:p>
        </p:txBody>
      </p:sp>
      <p:sp>
        <p:nvSpPr>
          <p:cNvPr id="29702" name="CasellaDiTesto 16">
            <a:extLst>
              <a:ext uri="{FF2B5EF4-FFF2-40B4-BE49-F238E27FC236}">
                <a16:creationId xmlns:a16="http://schemas.microsoft.com/office/drawing/2014/main" id="{9776FF10-6595-4B8F-844B-D139E7659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2185988"/>
            <a:ext cx="3203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Intervento Maggio 2022</a:t>
            </a:r>
          </a:p>
        </p:txBody>
      </p:sp>
      <p:sp>
        <p:nvSpPr>
          <p:cNvPr id="29703" name="CasellaDiTesto 17">
            <a:extLst>
              <a:ext uri="{FF2B5EF4-FFF2-40B4-BE49-F238E27FC236}">
                <a16:creationId xmlns:a16="http://schemas.microsoft.com/office/drawing/2014/main" id="{F6BA8D38-52FE-4FDC-9D8D-B143837DF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9163" y="2219325"/>
            <a:ext cx="2728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Aprile 2024 Recidiva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5F33BC9-248E-403E-B20D-E614F361FD53}"/>
              </a:ext>
            </a:extLst>
          </p:cNvPr>
          <p:cNvSpPr txBox="1"/>
          <p:nvPr/>
        </p:nvSpPr>
        <p:spPr>
          <a:xfrm>
            <a:off x="5641975" y="2052638"/>
            <a:ext cx="914400" cy="36988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ea typeface="+mn-ea"/>
              </a:rPr>
              <a:t>23 mesi</a:t>
            </a:r>
          </a:p>
        </p:txBody>
      </p:sp>
      <p:sp>
        <p:nvSpPr>
          <p:cNvPr id="29705" name="CasellaDiTesto 20">
            <a:extLst>
              <a:ext uri="{FF2B5EF4-FFF2-40B4-BE49-F238E27FC236}">
                <a16:creationId xmlns:a16="http://schemas.microsoft.com/office/drawing/2014/main" id="{1CE5F4DF-7BFE-4DE6-86AA-BB07D06F9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2951163"/>
            <a:ext cx="1003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169 kg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DA86111A-3A5D-46A3-8C88-BF88D9581795}"/>
              </a:ext>
            </a:extLst>
          </p:cNvPr>
          <p:cNvCxnSpPr>
            <a:cxnSpLocks noChangeShapeType="1"/>
            <a:endCxn id="29703" idx="1"/>
          </p:cNvCxnSpPr>
          <p:nvPr/>
        </p:nvCxnSpPr>
        <p:spPr bwMode="auto">
          <a:xfrm>
            <a:off x="3744913" y="2419350"/>
            <a:ext cx="4794250" cy="30163"/>
          </a:xfrm>
          <a:prstGeom prst="straightConnector1">
            <a:avLst/>
          </a:prstGeom>
          <a:noFill/>
          <a:ln w="25400">
            <a:solidFill>
              <a:srgbClr val="297FD5"/>
            </a:solidFill>
            <a:round/>
            <a:headEnd/>
            <a:tailEnd type="arrow" w="med" len="med"/>
          </a:ln>
          <a:effectLst>
            <a:outerShdw blurRad="38100" dist="25401" dir="2700000" algn="br" rotWithShape="0">
              <a:srgbClr val="80808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466CB7B-BB97-4D17-8698-BB28C34DA59A}"/>
              </a:ext>
            </a:extLst>
          </p:cNvPr>
          <p:cNvCxnSpPr>
            <a:cxnSpLocks noChangeShapeType="1"/>
            <a:stCxn id="29705" idx="3"/>
            <a:endCxn id="29698" idx="1"/>
          </p:cNvCxnSpPr>
          <p:nvPr/>
        </p:nvCxnSpPr>
        <p:spPr bwMode="auto">
          <a:xfrm flipV="1">
            <a:off x="3741738" y="3182938"/>
            <a:ext cx="4797425" cy="0"/>
          </a:xfrm>
          <a:prstGeom prst="straightConnector1">
            <a:avLst/>
          </a:prstGeom>
          <a:noFill/>
          <a:ln w="25400">
            <a:solidFill>
              <a:srgbClr val="297FD5"/>
            </a:solidFill>
            <a:round/>
            <a:headEnd/>
            <a:tailEnd type="arrow" w="med" len="med"/>
          </a:ln>
          <a:effectLst>
            <a:outerShdw blurRad="38100" dist="25401" dir="2700000" algn="br" rotWithShape="0">
              <a:srgbClr val="80808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C197AF1-EAE5-445A-BEFF-30F2E3D31535}"/>
              </a:ext>
            </a:extLst>
          </p:cNvPr>
          <p:cNvSpPr txBox="1"/>
          <p:nvPr/>
        </p:nvSpPr>
        <p:spPr>
          <a:xfrm>
            <a:off x="5694363" y="2813050"/>
            <a:ext cx="808037" cy="36988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ea typeface="+mn-ea"/>
              </a:rPr>
              <a:t>- 72 kg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C1DE2A52-7EA1-4E24-8A9F-51C2CA2EDB56}"/>
              </a:ext>
            </a:extLst>
          </p:cNvPr>
          <p:cNvCxnSpPr>
            <a:cxnSpLocks noChangeShapeType="1"/>
            <a:stCxn id="29699" idx="3"/>
          </p:cNvCxnSpPr>
          <p:nvPr/>
        </p:nvCxnSpPr>
        <p:spPr bwMode="auto">
          <a:xfrm flipV="1">
            <a:off x="3741738" y="3905250"/>
            <a:ext cx="4797425" cy="0"/>
          </a:xfrm>
          <a:prstGeom prst="straightConnector1">
            <a:avLst/>
          </a:prstGeom>
          <a:noFill/>
          <a:ln w="25400">
            <a:solidFill>
              <a:srgbClr val="297FD5"/>
            </a:solidFill>
            <a:round/>
            <a:headEnd/>
            <a:tailEnd type="arrow" w="med" len="med"/>
          </a:ln>
          <a:effectLst>
            <a:outerShdw blurRad="38100" dist="25401" dir="2700000" algn="br" rotWithShape="0">
              <a:srgbClr val="80808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Rettangolo 32">
            <a:extLst>
              <a:ext uri="{FF2B5EF4-FFF2-40B4-BE49-F238E27FC236}">
                <a16:creationId xmlns:a16="http://schemas.microsoft.com/office/drawing/2014/main" id="{B322EDDC-F168-44D3-9366-D0C8530B7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913" y="4351338"/>
            <a:ext cx="1901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HbA1c = 5.7%</a:t>
            </a:r>
          </a:p>
        </p:txBody>
      </p:sp>
      <p:sp>
        <p:nvSpPr>
          <p:cNvPr id="29711" name="Rettangolo 33">
            <a:extLst>
              <a:ext uri="{FF2B5EF4-FFF2-40B4-BE49-F238E27FC236}">
                <a16:creationId xmlns:a16="http://schemas.microsoft.com/office/drawing/2014/main" id="{BE8B904A-B518-482D-BF85-B12390728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4999038"/>
            <a:ext cx="1512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OSAS gravi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1B3E24A-D324-4A04-BF7D-968F9987F01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51263" y="4597400"/>
            <a:ext cx="4797425" cy="0"/>
          </a:xfrm>
          <a:prstGeom prst="straightConnector1">
            <a:avLst/>
          </a:prstGeom>
          <a:noFill/>
          <a:ln w="25400">
            <a:solidFill>
              <a:srgbClr val="297FD5"/>
            </a:solidFill>
            <a:round/>
            <a:headEnd/>
            <a:tailEnd type="arrow" w="med" len="med"/>
          </a:ln>
          <a:effectLst>
            <a:outerShdw blurRad="38100" dist="25401" dir="2700000" algn="br" rotWithShape="0">
              <a:srgbClr val="80808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Rettangolo 32">
            <a:extLst>
              <a:ext uri="{FF2B5EF4-FFF2-40B4-BE49-F238E27FC236}">
                <a16:creationId xmlns:a16="http://schemas.microsoft.com/office/drawing/2014/main" id="{BC363FF8-AA3D-4454-8D95-51EBF88BF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4360863"/>
            <a:ext cx="79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5.3%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2489A01-3F3C-4471-8F7B-F8FADDB94ED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60788" y="5257800"/>
            <a:ext cx="4797425" cy="0"/>
          </a:xfrm>
          <a:prstGeom prst="straightConnector1">
            <a:avLst/>
          </a:prstGeom>
          <a:noFill/>
          <a:ln w="25400">
            <a:solidFill>
              <a:srgbClr val="297FD5"/>
            </a:solidFill>
            <a:round/>
            <a:headEnd/>
            <a:tailEnd type="arrow" w="med" len="med"/>
          </a:ln>
          <a:effectLst>
            <a:outerShdw blurRad="38100" dist="25401" dir="2700000" algn="br" rotWithShape="0">
              <a:srgbClr val="80808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5" name="Rettangolo 33">
            <a:extLst>
              <a:ext uri="{FF2B5EF4-FFF2-40B4-BE49-F238E27FC236}">
                <a16:creationId xmlns:a16="http://schemas.microsoft.com/office/drawing/2014/main" id="{061E88BF-480F-4A19-B899-15E615214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5008563"/>
            <a:ext cx="1279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No OSAS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570A88-5977-46F9-B7C3-72C8D0D69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Caso clinico: laparocele recidivo intasato a contenuto ileale 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389C7E3-8699-4A25-B7BA-CD8EE551B7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00" y="2085974"/>
            <a:ext cx="4809065" cy="2705099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2A5D455B-EA75-4568-AA36-C7A6FD6A65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68738" y="3972107"/>
            <a:ext cx="4809064" cy="2705098"/>
          </a:xfrm>
          <a:prstGeom prst="rect">
            <a:avLst/>
          </a:prstGeom>
        </p:spPr>
      </p:pic>
      <p:pic>
        <p:nvPicPr>
          <p:cNvPr id="9" name="3">
            <a:hlinkClick r:id="" action="ppaction://media"/>
            <a:extLst>
              <a:ext uri="{FF2B5EF4-FFF2-40B4-BE49-F238E27FC236}">
                <a16:creationId xmlns:a16="http://schemas.microsoft.com/office/drawing/2014/main" id="{C7925C9B-54F5-4408-AC7C-F511F72FB9C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5378" y="2085974"/>
            <a:ext cx="4555822" cy="256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8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30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2A8BF-0CCF-41BD-9BC2-175915D68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Studio retrospettivo: 200 pazienti obesi con ernia parete addominale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523A9B42-544B-4685-B356-1D8C846B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790700"/>
            <a:ext cx="7507288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8" name="Picture 2">
            <a:extLst>
              <a:ext uri="{FF2B5EF4-FFF2-40B4-BE49-F238E27FC236}">
                <a16:creationId xmlns:a16="http://schemas.microsoft.com/office/drawing/2014/main" id="{F53F2A24-BD5B-4338-A892-385495576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5030788"/>
            <a:ext cx="5375275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8" name="CasellaDiTesto 4">
            <a:extLst>
              <a:ext uri="{FF2B5EF4-FFF2-40B4-BE49-F238E27FC236}">
                <a16:creationId xmlns:a16="http://schemas.microsoft.com/office/drawing/2014/main" id="{08958349-BAF4-453D-BC02-7AE5F0A62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3" y="2054225"/>
            <a:ext cx="1433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100" b="1" i="1"/>
              <a:t>(IPOM concomitante)</a:t>
            </a:r>
          </a:p>
        </p:txBody>
      </p:sp>
      <p:sp>
        <p:nvSpPr>
          <p:cNvPr id="31749" name="CasellaDiTesto 7">
            <a:extLst>
              <a:ext uri="{FF2B5EF4-FFF2-40B4-BE49-F238E27FC236}">
                <a16:creationId xmlns:a16="http://schemas.microsoft.com/office/drawing/2014/main" id="{723C711D-11ED-4795-9346-9BC839CD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25" y="2054225"/>
            <a:ext cx="1708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100" b="1" i="1"/>
              <a:t>(IPOM differita 8-24 mesi)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24EFA53-74A6-4E1C-9FB9-E7D973742CBA}"/>
              </a:ext>
            </a:extLst>
          </p:cNvPr>
          <p:cNvSpPr/>
          <p:nvPr/>
        </p:nvSpPr>
        <p:spPr>
          <a:xfrm>
            <a:off x="1054100" y="2751138"/>
            <a:ext cx="7507288" cy="2413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35296F1-11E1-450F-8545-6A6399945A18}"/>
              </a:ext>
            </a:extLst>
          </p:cNvPr>
          <p:cNvSpPr/>
          <p:nvPr/>
        </p:nvSpPr>
        <p:spPr>
          <a:xfrm>
            <a:off x="1054100" y="3687763"/>
            <a:ext cx="7507288" cy="2413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D68BE83-4E73-47B7-B2B3-7E4C35F6E6BD}"/>
              </a:ext>
            </a:extLst>
          </p:cNvPr>
          <p:cNvSpPr/>
          <p:nvPr/>
        </p:nvSpPr>
        <p:spPr>
          <a:xfrm>
            <a:off x="1063625" y="4079875"/>
            <a:ext cx="7508875" cy="2413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7E528E-6ADF-4629-B4C8-EDB3B9CF3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Studio retrospettivo: 200 pazienti obesi con ernia parete addominale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7A62C267-34C7-467C-B727-1590765C1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5030788"/>
            <a:ext cx="5375275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4682C00E-E68E-47B3-94D5-C36A1468DF69}"/>
              </a:ext>
            </a:extLst>
          </p:cNvPr>
          <p:cNvGraphicFramePr>
            <a:graphicFrameLocks noGrp="1"/>
          </p:cNvGraphicFramePr>
          <p:nvPr/>
        </p:nvGraphicFramePr>
        <p:xfrm>
          <a:off x="1138238" y="1906588"/>
          <a:ext cx="8670925" cy="3122616"/>
        </p:xfrm>
        <a:graphic>
          <a:graphicData uri="http://schemas.openxmlformats.org/drawingml/2006/table">
            <a:tbl>
              <a:tblPr/>
              <a:tblGrid>
                <a:gridCol w="2168525">
                  <a:extLst>
                    <a:ext uri="{9D8B030D-6E8A-4147-A177-3AD203B41FA5}">
                      <a16:colId xmlns:a16="http://schemas.microsoft.com/office/drawing/2014/main" val="18126466"/>
                    </a:ext>
                  </a:extLst>
                </a:gridCol>
                <a:gridCol w="2608262">
                  <a:extLst>
                    <a:ext uri="{9D8B030D-6E8A-4147-A177-3AD203B41FA5}">
                      <a16:colId xmlns:a16="http://schemas.microsoft.com/office/drawing/2014/main" val="3091086396"/>
                    </a:ext>
                  </a:extLst>
                </a:gridCol>
                <a:gridCol w="2647950">
                  <a:extLst>
                    <a:ext uri="{9D8B030D-6E8A-4147-A177-3AD203B41FA5}">
                      <a16:colId xmlns:a16="http://schemas.microsoft.com/office/drawing/2014/main" val="2828775662"/>
                    </a:ext>
                  </a:extLst>
                </a:gridCol>
                <a:gridCol w="1246188">
                  <a:extLst>
                    <a:ext uri="{9D8B030D-6E8A-4147-A177-3AD203B41FA5}">
                      <a16:colId xmlns:a16="http://schemas.microsoft.com/office/drawing/2014/main" val="3926592523"/>
                    </a:ext>
                  </a:extLst>
                </a:gridCol>
              </a:tblGrid>
              <a:tr h="446088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IPOM concomitante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IPOM differita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119076"/>
                  </a:ext>
                </a:extLst>
              </a:tr>
              <a:tr h="446088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Tempo operatorio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51,7±26,6 min (30-120)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38,9±21,5 min (25-110)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 &lt; 0.05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285556"/>
                  </a:ext>
                </a:extLst>
              </a:tr>
              <a:tr h="446088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Degenza 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2.0±2.7 days (1-5)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2.8±1.9 days (1-4)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n.s.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490743"/>
                  </a:ext>
                </a:extLst>
              </a:tr>
              <a:tr h="446088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Sieroma (mese 1)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4/30, 13.3%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10/170, 5.9%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 &lt; 0.05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169837"/>
                  </a:ext>
                </a:extLst>
              </a:tr>
              <a:tr h="446088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Recidiva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1/30, 3.3%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4/170, 2.4%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n.s.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624432"/>
                  </a:ext>
                </a:extLst>
              </a:tr>
              <a:tr h="446088"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Bulging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3/30, 10.0%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4/170, 2.4%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 = 0.23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835072"/>
                  </a:ext>
                </a:extLst>
              </a:tr>
              <a:tr h="446088">
                <a:tc gridSpan="4">
                  <a:txBody>
                    <a:bodyPr/>
                    <a:lstStyle>
                      <a:lvl1pPr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Wingdings" panose="05000000000000000000" pitchFamily="2" charset="2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No differenze nell’immediato post-operatorio in termini di complicanze o dolore.</a:t>
                      </a:r>
                    </a:p>
                  </a:txBody>
                  <a:tcPr marL="91446" marR="91446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18187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331</TotalTime>
  <Words>829</Words>
  <Application>Microsoft Office PowerPoint</Application>
  <PresentationFormat>Widescreen</PresentationFormat>
  <Paragraphs>91</Paragraphs>
  <Slides>11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Calibri</vt:lpstr>
      <vt:lpstr>MS PGothic</vt:lpstr>
      <vt:lpstr>Arial</vt:lpstr>
      <vt:lpstr>Wingdings</vt:lpstr>
      <vt:lpstr>MS PGothic</vt:lpstr>
      <vt:lpstr>RetrospectVTI</vt:lpstr>
      <vt:lpstr>CORREZIONE DEL DIFETTO DELLA PARETE ADDOMINALE CONCOMITANTE ALLA CHIRURGIA BARIATRICA</vt:lpstr>
      <vt:lpstr>Letteratura </vt:lpstr>
      <vt:lpstr>Letteratura. Review </vt:lpstr>
      <vt:lpstr>Letteratura </vt:lpstr>
      <vt:lpstr>Caso clinico: obesità + ernia addominale incarcerata</vt:lpstr>
      <vt:lpstr>Caso clinico: obesità + ernia addominale incarcerata</vt:lpstr>
      <vt:lpstr>Caso clinico: laparocele recidivo intasato a contenuto ileale </vt:lpstr>
      <vt:lpstr>Studio retrospettivo: 200 pazienti obesi con ernia parete addominale</vt:lpstr>
      <vt:lpstr>Studio retrospettivo: 200 pazienti obesi con ernia parete addominale</vt:lpstr>
      <vt:lpstr>Conclusione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Savio</cp:lastModifiedBy>
  <cp:revision>45</cp:revision>
  <dcterms:created xsi:type="dcterms:W3CDTF">2022-02-27T17:36:31Z</dcterms:created>
  <dcterms:modified xsi:type="dcterms:W3CDTF">2024-05-13T11:26:08Z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